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8"/>
  </p:notesMasterIdLst>
  <p:handoutMasterIdLst>
    <p:handoutMasterId r:id="rId19"/>
  </p:handoutMasterIdLst>
  <p:sldIdLst>
    <p:sldId id="296" r:id="rId2"/>
    <p:sldId id="302" r:id="rId3"/>
    <p:sldId id="298" r:id="rId4"/>
    <p:sldId id="303" r:id="rId5"/>
    <p:sldId id="307" r:id="rId6"/>
    <p:sldId id="305" r:id="rId7"/>
    <p:sldId id="306" r:id="rId8"/>
    <p:sldId id="308" r:id="rId9"/>
    <p:sldId id="309" r:id="rId10"/>
    <p:sldId id="310" r:id="rId11"/>
    <p:sldId id="311" r:id="rId12"/>
    <p:sldId id="314" r:id="rId13"/>
    <p:sldId id="313" r:id="rId14"/>
    <p:sldId id="315" r:id="rId15"/>
    <p:sldId id="312" r:id="rId16"/>
    <p:sldId id="31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 autoAdjust="0"/>
    <p:restoredTop sz="86414" autoAdjust="0"/>
  </p:normalViewPr>
  <p:slideViewPr>
    <p:cSldViewPr snapToGrid="0" snapToObjects="1">
      <p:cViewPr>
        <p:scale>
          <a:sx n="100" d="100"/>
          <a:sy n="100" d="100"/>
        </p:scale>
        <p:origin x="1920" y="9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9/10/2024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9/10/2024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011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063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05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9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AA222472-5BC8-7B4F-AB2F-B6A10019B6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05150" y="35607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267744"/>
            <a:ext cx="5651293" cy="1086304"/>
          </a:xfrm>
          <a:prstGeom prst="rect">
            <a:avLst/>
          </a:prstGeom>
        </p:spPr>
        <p:txBody>
          <a:bodyPr lIns="91440" rIns="91440" anchor="ctr" anchorCtr="0">
            <a:noAutofit/>
          </a:bodyPr>
          <a:lstStyle>
            <a:lvl1pPr algn="l">
              <a:defRPr sz="8800" b="1" i="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719C4-9998-4B9C-8E34-87A64F6BCD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4261" y="4354048"/>
            <a:ext cx="5651500" cy="704088"/>
          </a:xfrm>
        </p:spPr>
        <p:txBody>
          <a:bodyPr anchor="ctr">
            <a:normAutofit/>
          </a:bodyPr>
          <a:lstStyle>
            <a:lvl1pPr marL="0" indent="0">
              <a:buNone/>
              <a:defRPr sz="2400" b="1" i="0" cap="all" spc="600" baseline="0"/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798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E73A-EC7C-C74F-BDE1-B9AFE6B3713A}" type="datetimeFigureOut">
              <a:rPr lang="en-US" smtClean="0"/>
              <a:t>9/10/2024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B69B4E-3A48-4F14-8C09-ECC8E58C732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763" y="1470025"/>
            <a:ext cx="10904088" cy="4706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30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5002306" y="0"/>
            <a:ext cx="7189694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E73A-EC7C-C74F-BDE1-B9AFE6B3713A}" type="datetimeFigureOut">
              <a:rPr lang="en-US" smtClean="0"/>
              <a:t>9/10/2024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4C04996-C3BC-4E03-A361-2BA33F3CA3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1163" y="1265238"/>
            <a:ext cx="4791591" cy="4911725"/>
          </a:xfrm>
        </p:spPr>
        <p:txBody>
          <a:bodyPr/>
          <a:lstStyle>
            <a:lvl1pPr>
              <a:lnSpc>
                <a:spcPct val="200000"/>
              </a:lnSpc>
              <a:spcBef>
                <a:spcPts val="1000"/>
              </a:spcBef>
              <a:buClrTx/>
              <a:defRPr/>
            </a:lvl1pPr>
            <a:lvl2pPr>
              <a:lnSpc>
                <a:spcPct val="200000"/>
              </a:lnSpc>
              <a:spcBef>
                <a:spcPts val="1000"/>
              </a:spcBef>
              <a:buClrTx/>
              <a:defRPr/>
            </a:lvl2pPr>
            <a:lvl3pPr>
              <a:lnSpc>
                <a:spcPct val="200000"/>
              </a:lnSpc>
              <a:spcBef>
                <a:spcPts val="1000"/>
              </a:spcBef>
              <a:buClrTx/>
              <a:defRPr/>
            </a:lvl3pPr>
            <a:lvl4pPr>
              <a:lnSpc>
                <a:spcPct val="200000"/>
              </a:lnSpc>
              <a:spcBef>
                <a:spcPts val="1000"/>
              </a:spcBef>
              <a:buClrTx/>
              <a:defRPr/>
            </a:lvl4pPr>
            <a:lvl5pPr>
              <a:lnSpc>
                <a:spcPct val="200000"/>
              </a:lnSpc>
              <a:spcBef>
                <a:spcPts val="1000"/>
              </a:spcBef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926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E73A-EC7C-C74F-BDE1-B9AFE6B3713A}" type="datetimeFigureOut">
              <a:rPr lang="en-US" noProof="0" smtClean="0"/>
              <a:t>9/10/2024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endParaRPr lang="en-US" sz="2400" b="1" noProof="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2"/>
                </a:solidFill>
                <a:latin typeface="+mj-lt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2"/>
                </a:solidFill>
                <a:latin typeface="+mj-lt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F9EB4B-EC9F-404E-A98B-1EA3F6FF116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2894013"/>
            <a:ext cx="5042647" cy="3094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7A648C0A-27FE-4582-8D3C-7FF280E1459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013"/>
            <a:ext cx="5042647" cy="3094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599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aption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E73A-EC7C-C74F-BDE1-B9AFE6B3713A}" type="datetimeFigureOut">
              <a:rPr lang="en-US" noProof="0" smtClean="0"/>
              <a:t>9/10/2024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B5840-E92F-4CFE-B3C0-0873B27408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91" cy="2165350"/>
          </a:xfrm>
        </p:spPr>
        <p:txBody>
          <a:bodyPr/>
          <a:lstStyle>
            <a:lvl1pPr marL="0" indent="0">
              <a:lnSpc>
                <a:spcPct val="200000"/>
              </a:lnSpc>
              <a:spcBef>
                <a:spcPts val="1900"/>
              </a:spcBef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0848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E73A-EC7C-C74F-BDE1-B9AFE6B3713A}" type="datetimeFigureOut">
              <a:rPr lang="en-US" smtClean="0"/>
              <a:t>9/10/2024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71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DB421-E3C9-A140-878A-F3A967799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CE73A-EC7C-C74F-BDE1-B9AFE6B3713A}" type="datetimeFigureOut">
              <a:rPr lang="en-US" smtClean="0"/>
              <a:pPr/>
              <a:t>9/10/2024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30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30" r:id="rId5"/>
    <p:sldLayoutId id="214748372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2"/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3BB2B7-A83A-4015-92BD-4080BC4F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430" y="3267744"/>
            <a:ext cx="5651293" cy="1086304"/>
          </a:xfrm>
        </p:spPr>
        <p:txBody>
          <a:bodyPr anchor="ctr">
            <a:normAutofit/>
          </a:bodyPr>
          <a:lstStyle/>
          <a:p>
            <a:r>
              <a:rPr lang="en-US" sz="6800" dirty="0"/>
              <a:t>N-Queens</a:t>
            </a:r>
          </a:p>
        </p:txBody>
      </p:sp>
      <p:pic>
        <p:nvPicPr>
          <p:cNvPr id="14" name="Picture Placeholder 8" descr="Chessboard and pieces">
            <a:extLst>
              <a:ext uri="{FF2B5EF4-FFF2-40B4-BE49-F238E27FC236}">
                <a16:creationId xmlns:a16="http://schemas.microsoft.com/office/drawing/2014/main" id="{4A8F6C91-2FE3-A504-09A6-7CE084A3ECD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812" r="27742" b="-1"/>
          <a:stretch/>
        </p:blipFill>
        <p:spPr>
          <a:xfrm>
            <a:off x="5923125" y="10"/>
            <a:ext cx="6268875" cy="6857990"/>
          </a:xfrm>
          <a:prstGeom prst="rect">
            <a:avLst/>
          </a:prstGeom>
          <a:noFill/>
          <a:scene3d>
            <a:camera prst="orthographicFront"/>
            <a:lightRig rig="soft" dir="t"/>
          </a:scene3d>
          <a:sp3d prstMaterial="matte">
            <a:bevelT prst="relaxedInset"/>
            <a:bevelB prst="relaxedInset"/>
          </a:sp3d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62FD93D6-9A0C-8CA8-11C6-E73C716E031C}"/>
              </a:ext>
            </a:extLst>
          </p:cNvPr>
          <p:cNvSpPr txBox="1">
            <a:spLocks/>
          </p:cNvSpPr>
          <p:nvPr/>
        </p:nvSpPr>
        <p:spPr>
          <a:xfrm>
            <a:off x="1108430" y="4227718"/>
            <a:ext cx="5651293" cy="108630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i="0" kern="120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+mj-cs"/>
              </a:defRPr>
            </a:lvl1pPr>
          </a:lstStyle>
          <a:p>
            <a:r>
              <a:rPr lang="en-US" sz="1600" dirty="0"/>
              <a:t>Shlomi Maalumi</a:t>
            </a:r>
          </a:p>
          <a:p>
            <a:r>
              <a:rPr lang="en-US" sz="1600" dirty="0"/>
              <a:t>Oz Mizrahi</a:t>
            </a:r>
          </a:p>
          <a:p>
            <a:r>
              <a:rPr lang="en-US" sz="1600" dirty="0" err="1"/>
              <a:t>Avinoam</a:t>
            </a:r>
            <a:r>
              <a:rPr lang="en-US" sz="1600" dirty="0"/>
              <a:t> </a:t>
            </a:r>
            <a:r>
              <a:rPr lang="en-US" sz="1600" dirty="0" err="1"/>
              <a:t>Nukrai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142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Results | 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47F7E-8E84-824A-984D-9D6DA269D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40" y="1942856"/>
            <a:ext cx="8252892" cy="41269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6420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Results | Cont.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5FD51D-FC09-DDCD-2000-E17B54D6A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"/>
          <a:stretch/>
        </p:blipFill>
        <p:spPr bwMode="auto">
          <a:xfrm>
            <a:off x="195475" y="2942302"/>
            <a:ext cx="5524501" cy="28903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90F6AB-7AB4-7962-83CE-CAB8021EF98A}"/>
              </a:ext>
            </a:extLst>
          </p:cNvPr>
          <p:cNvSpPr txBox="1">
            <a:spLocks/>
          </p:cNvSpPr>
          <p:nvPr/>
        </p:nvSpPr>
        <p:spPr>
          <a:xfrm>
            <a:off x="2385060" y="1591393"/>
            <a:ext cx="7513320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+mj-cs"/>
              </a:defRPr>
            </a:lvl1pPr>
          </a:lstStyle>
          <a:p>
            <a:pPr>
              <a:defRPr sz="3200"/>
            </a:pPr>
            <a:r>
              <a:rPr lang="en-US" sz="3200" dirty="0"/>
              <a:t>Min conflict | </a:t>
            </a:r>
            <a:r>
              <a:rPr lang="en-US" dirty="0"/>
              <a:t>Performance</a:t>
            </a:r>
            <a:r>
              <a:rPr lang="en-US" sz="32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7F9B4-01AF-E997-093B-1FB7AC994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977" y="3003382"/>
            <a:ext cx="5620917" cy="2829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7823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Results | Cont.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90F6AB-7AB4-7962-83CE-CAB8021EF98A}"/>
              </a:ext>
            </a:extLst>
          </p:cNvPr>
          <p:cNvSpPr txBox="1">
            <a:spLocks/>
          </p:cNvSpPr>
          <p:nvPr/>
        </p:nvSpPr>
        <p:spPr>
          <a:xfrm>
            <a:off x="3688080" y="1591393"/>
            <a:ext cx="5753101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+mj-cs"/>
              </a:defRPr>
            </a:lvl1pPr>
          </a:lstStyle>
          <a:p>
            <a:pPr>
              <a:defRPr sz="3200"/>
            </a:pPr>
            <a:r>
              <a:rPr lang="en-US" sz="3200" dirty="0"/>
              <a:t>Min conflict |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0248A-5099-FF25-6624-D14E4B9FF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414" b="-1897"/>
          <a:stretch/>
        </p:blipFill>
        <p:spPr bwMode="auto">
          <a:xfrm>
            <a:off x="3154680" y="2618066"/>
            <a:ext cx="6286501" cy="3211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418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Results | Cont.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90F6AB-7AB4-7962-83CE-CAB8021EF98A}"/>
              </a:ext>
            </a:extLst>
          </p:cNvPr>
          <p:cNvSpPr txBox="1">
            <a:spLocks/>
          </p:cNvSpPr>
          <p:nvPr/>
        </p:nvSpPr>
        <p:spPr>
          <a:xfrm>
            <a:off x="2209800" y="1613066"/>
            <a:ext cx="8854440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+mj-cs"/>
              </a:defRPr>
            </a:lvl1pPr>
          </a:lstStyle>
          <a:p>
            <a:pPr>
              <a:defRPr sz="3200"/>
            </a:pPr>
            <a:r>
              <a:rPr lang="en-US" sz="3200" dirty="0"/>
              <a:t>Genetic Algorithm | </a:t>
            </a:r>
            <a:r>
              <a:rPr lang="en-US" dirty="0"/>
              <a:t>Performance</a:t>
            </a:r>
            <a:endParaRPr lang="en-US" sz="3200" dirty="0"/>
          </a:p>
        </p:txBody>
      </p:sp>
      <p:pic>
        <p:nvPicPr>
          <p:cNvPr id="6" name="Picture 5" descr="A graph of average running steps&#10;&#10;Description automatically generated with medium confidence">
            <a:extLst>
              <a:ext uri="{FF2B5EF4-FFF2-40B4-BE49-F238E27FC236}">
                <a16:creationId xmlns:a16="http://schemas.microsoft.com/office/drawing/2014/main" id="{319B5DC4-096E-0283-8B06-90F8685A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121" y="2613660"/>
            <a:ext cx="5837697" cy="3410380"/>
          </a:xfrm>
          <a:prstGeom prst="rect">
            <a:avLst/>
          </a:prstGeom>
        </p:spPr>
      </p:pic>
      <p:pic>
        <p:nvPicPr>
          <p:cNvPr id="5" name="Picture 4" descr="A graph of a number of steps&#10;&#10;Description automatically generated with medium confidence">
            <a:extLst>
              <a:ext uri="{FF2B5EF4-FFF2-40B4-BE49-F238E27FC236}">
                <a16:creationId xmlns:a16="http://schemas.microsoft.com/office/drawing/2014/main" id="{4207ACC4-6764-5B57-A23E-9C299F2CF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2" y="2613660"/>
            <a:ext cx="4935130" cy="34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3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Results | Cont.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90F6AB-7AB4-7962-83CE-CAB8021EF98A}"/>
              </a:ext>
            </a:extLst>
          </p:cNvPr>
          <p:cNvSpPr txBox="1">
            <a:spLocks/>
          </p:cNvSpPr>
          <p:nvPr/>
        </p:nvSpPr>
        <p:spPr>
          <a:xfrm>
            <a:off x="2209800" y="1613066"/>
            <a:ext cx="8854440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+mj-cs"/>
              </a:defRPr>
            </a:lvl1pPr>
          </a:lstStyle>
          <a:p>
            <a:pPr>
              <a:defRPr sz="3200"/>
            </a:pPr>
            <a:r>
              <a:rPr lang="en-US" sz="3200" dirty="0"/>
              <a:t>Genetic Algorithm | </a:t>
            </a:r>
            <a:r>
              <a:rPr lang="en-US" dirty="0"/>
              <a:t>Performance</a:t>
            </a:r>
            <a:endParaRPr lang="en-US" sz="3200" dirty="0"/>
          </a:p>
        </p:txBody>
      </p:sp>
      <p:pic>
        <p:nvPicPr>
          <p:cNvPr id="7" name="Picture 6" descr="A graph with orange lines&#10;&#10;Description automatically generated">
            <a:extLst>
              <a:ext uri="{FF2B5EF4-FFF2-40B4-BE49-F238E27FC236}">
                <a16:creationId xmlns:a16="http://schemas.microsoft.com/office/drawing/2014/main" id="{2288DB00-EA4E-0EAF-3824-E72EDE7A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384" y="2458125"/>
            <a:ext cx="6551232" cy="36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0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Results | Cont.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90F6AB-7AB4-7962-83CE-CAB8021EF98A}"/>
              </a:ext>
            </a:extLst>
          </p:cNvPr>
          <p:cNvSpPr txBox="1">
            <a:spLocks/>
          </p:cNvSpPr>
          <p:nvPr/>
        </p:nvSpPr>
        <p:spPr>
          <a:xfrm>
            <a:off x="1436914" y="1521626"/>
            <a:ext cx="9390743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+mj-cs"/>
              </a:defRPr>
            </a:lvl1pPr>
          </a:lstStyle>
          <a:p>
            <a:pPr>
              <a:defRPr sz="3200"/>
            </a:pPr>
            <a:r>
              <a:rPr lang="en-US" sz="3200" dirty="0"/>
              <a:t>Genetic Algorithm | </a:t>
            </a:r>
            <a:r>
              <a:rPr lang="en-US" dirty="0"/>
              <a:t>Performance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5FB4A-B379-4788-19C4-DC65BEDEB9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885" y="2559812"/>
            <a:ext cx="5725885" cy="3479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717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31451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A1EDC-CF41-4438-BB57-18569B9531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9247" y="1469745"/>
            <a:ext cx="10913505" cy="4707218"/>
          </a:xfrm>
        </p:spPr>
        <p:txBody>
          <a:bodyPr>
            <a:normAutofit/>
          </a:bodyPr>
          <a:lstStyle/>
          <a:p>
            <a:r>
              <a:rPr lang="en-US" dirty="0"/>
              <a:t>The N-Queens problem is a classical puzzle in artificial intelligence and combinatorial optimization.</a:t>
            </a:r>
          </a:p>
          <a:p>
            <a:r>
              <a:rPr lang="en-US" dirty="0"/>
              <a:t>It involves placing N chess queens on an N×N chessboard such that no two queens threaten each other.</a:t>
            </a:r>
          </a:p>
          <a:p>
            <a:r>
              <a:rPr lang="en-US" dirty="0"/>
              <a:t>The naive algorithm for solving the N-Queens problem, there are N</a:t>
            </a:r>
            <a:r>
              <a:rPr lang="en-US" baseline="30000" dirty="0"/>
              <a:t>N</a:t>
            </a:r>
            <a:r>
              <a:rPr lang="en-US" dirty="0"/>
              <a:t> possible configurations, resulting in a time complexity of O(N!).</a:t>
            </a:r>
          </a:p>
          <a:p>
            <a:r>
              <a:rPr lang="en-US" dirty="0"/>
              <a:t>The N-Queens problem is NP-hard meaning, there is no known polynomial-time algorithm to solve the general case for arbitrary 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rPr lang="en-US" dirty="0"/>
              <a:t>Introduction to the N-Queens Problem</a:t>
            </a:r>
          </a:p>
        </p:txBody>
      </p:sp>
      <p:pic>
        <p:nvPicPr>
          <p:cNvPr id="4" name="תמונה 2" descr="Backtracking Example - The N Queens Problem | CodeAhoy">
            <a:extLst>
              <a:ext uri="{FF2B5EF4-FFF2-40B4-BE49-F238E27FC236}">
                <a16:creationId xmlns:a16="http://schemas.microsoft.com/office/drawing/2014/main" id="{F33C8A1A-EA8B-3B10-448E-6635ACEA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71" y="4204552"/>
            <a:ext cx="2924629" cy="2653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496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81037"/>
            <a:ext cx="5798820" cy="583800"/>
          </a:xfrm>
        </p:spPr>
        <p:txBody>
          <a:bodyPr/>
          <a:lstStyle/>
          <a:p>
            <a:r>
              <a:rPr lang="en-US" dirty="0"/>
              <a:t>Genetic Algorithm | Overview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93207E45-A3E4-0E5B-3028-B6BF8BD0F83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9324" r="6896"/>
          <a:stretch/>
        </p:blipFill>
        <p:spPr>
          <a:xfrm>
            <a:off x="68580" y="1188637"/>
            <a:ext cx="4946468" cy="4243334"/>
          </a:xfr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F2E2322-0BB5-89CF-1403-6025B3B7DDE6}"/>
              </a:ext>
            </a:extLst>
          </p:cNvPr>
          <p:cNvSpPr txBox="1">
            <a:spLocks/>
          </p:cNvSpPr>
          <p:nvPr/>
        </p:nvSpPr>
        <p:spPr>
          <a:xfrm>
            <a:off x="5280660" y="1264836"/>
            <a:ext cx="6842760" cy="525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The Genetic Algorithm is a search heuristic inspired by natural selection, applied to the N-Queens problem to evolve a population of chessboard configurations towards a solution where no queens threaten each other. </a:t>
            </a:r>
          </a:p>
          <a:p>
            <a:r>
              <a:rPr lang="en-US" dirty="0"/>
              <a:t>This approach simulates survival of the fittest through genetic operations like crossover and mutation, effectively exploring and improving solutions over generations. </a:t>
            </a:r>
          </a:p>
          <a:p>
            <a:r>
              <a:rPr lang="en-US" dirty="0"/>
              <a:t>It is adaptable to various board sizes, aiming for an optimal, conflict-free arrangement of queens.</a:t>
            </a:r>
          </a:p>
        </p:txBody>
      </p:sp>
    </p:spTree>
    <p:extLst>
      <p:ext uri="{BB962C8B-B14F-4D97-AF65-F5344CB8AC3E}">
        <p14:creationId xmlns:p14="http://schemas.microsoft.com/office/powerpoint/2010/main" val="3728819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2" descr="Backtracking Example - The N Queens Problem | CodeAhoy">
            <a:extLst>
              <a:ext uri="{FF2B5EF4-FFF2-40B4-BE49-F238E27FC236}">
                <a16:creationId xmlns:a16="http://schemas.microsoft.com/office/drawing/2014/main" id="{F33C8A1A-EA8B-3B10-448E-6635ACEA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171" y="3823354"/>
            <a:ext cx="2924629" cy="2653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A1EDC-CF41-4438-BB57-18569B9531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9247" y="1469744"/>
            <a:ext cx="10913505" cy="5007057"/>
          </a:xfrm>
        </p:spPr>
        <p:txBody>
          <a:bodyPr>
            <a:normAutofit/>
          </a:bodyPr>
          <a:lstStyle/>
          <a:p>
            <a:r>
              <a:rPr lang="en-US" b="1" dirty="0"/>
              <a:t>Initialization</a:t>
            </a:r>
            <a:r>
              <a:rPr lang="en-US" dirty="0"/>
              <a:t>: Begins with a population of random permutations, representing board configurations.</a:t>
            </a:r>
          </a:p>
          <a:p>
            <a:r>
              <a:rPr lang="en-US" b="1" dirty="0"/>
              <a:t>Fitness Function:</a:t>
            </a:r>
            <a:r>
              <a:rPr lang="en-US" dirty="0"/>
              <a:t> Measures how close a configuration is to being conflict-free, aiming to minimize queen conflicts. Based on minimize conflicts.</a:t>
            </a:r>
          </a:p>
          <a:p>
            <a:r>
              <a:rPr lang="en-US" b="1" dirty="0"/>
              <a:t>Selection &amp; Genetic Operations:</a:t>
            </a:r>
          </a:p>
          <a:p>
            <a:pPr lvl="1"/>
            <a:r>
              <a:rPr lang="en-US" dirty="0"/>
              <a:t>Parent Selection: Chooses highest fitness pairs from a batch.</a:t>
            </a:r>
          </a:p>
          <a:p>
            <a:pPr lvl="1"/>
            <a:r>
              <a:rPr lang="en-US" dirty="0"/>
              <a:t>Crossover: Randomly mixes segments of parent boards to create</a:t>
            </a:r>
          </a:p>
          <a:p>
            <a:pPr marL="457200" lvl="1" indent="0">
              <a:buNone/>
            </a:pPr>
            <a:r>
              <a:rPr lang="en-US" dirty="0"/>
              <a:t> offspring.</a:t>
            </a:r>
          </a:p>
          <a:p>
            <a:pPr lvl="1"/>
            <a:r>
              <a:rPr lang="en-US" dirty="0"/>
              <a:t>Mutation: Introduces variability to avoid suboptimal solutions.</a:t>
            </a:r>
          </a:p>
          <a:p>
            <a:r>
              <a:rPr lang="en-US" b="1" dirty="0"/>
              <a:t>Termination Criteria: </a:t>
            </a:r>
            <a:r>
              <a:rPr lang="en-US" dirty="0"/>
              <a:t>Evolves until a solution is found or a max number</a:t>
            </a:r>
          </a:p>
          <a:p>
            <a:pPr marL="0" indent="0">
              <a:buNone/>
            </a:pPr>
            <a:r>
              <a:rPr lang="en-US" dirty="0"/>
              <a:t> of generations is reached.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rPr lang="en-US" dirty="0"/>
              <a:t>Genetic Algorithm | Process</a:t>
            </a:r>
          </a:p>
        </p:txBody>
      </p:sp>
    </p:spTree>
    <p:extLst>
      <p:ext uri="{BB962C8B-B14F-4D97-AF65-F5344CB8AC3E}">
        <p14:creationId xmlns:p14="http://schemas.microsoft.com/office/powerpoint/2010/main" val="990582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2" descr="Backtracking Example - The N Queens Problem | CodeAhoy">
            <a:extLst>
              <a:ext uri="{FF2B5EF4-FFF2-40B4-BE49-F238E27FC236}">
                <a16:creationId xmlns:a16="http://schemas.microsoft.com/office/drawing/2014/main" id="{F33C8A1A-EA8B-3B10-448E-6635ACEA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171" y="3823354"/>
            <a:ext cx="2924629" cy="2653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A1EDC-CF41-4438-BB57-18569B9531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9247" y="1469744"/>
            <a:ext cx="10913505" cy="5007057"/>
          </a:xfrm>
        </p:spPr>
        <p:txBody>
          <a:bodyPr>
            <a:normAutofit/>
          </a:bodyPr>
          <a:lstStyle/>
          <a:p>
            <a:r>
              <a:rPr lang="en-US" b="1" dirty="0"/>
              <a:t>Performance: </a:t>
            </a:r>
          </a:p>
          <a:p>
            <a:pPr lvl="1"/>
            <a:r>
              <a:rPr lang="en-US" b="1" dirty="0"/>
              <a:t>Running Time: </a:t>
            </a:r>
            <a:r>
              <a:rPr lang="en-US" dirty="0"/>
              <a:t>Proportional to O(n</a:t>
            </a:r>
            <a:r>
              <a:rPr lang="en-US" baseline="30000" dirty="0"/>
              <a:t>2 </a:t>
            </a:r>
            <a:r>
              <a:rPr lang="en-US" dirty="0"/>
              <a:t>* g * p)</a:t>
            </a:r>
          </a:p>
          <a:p>
            <a:pPr marL="457200" lvl="1" indent="0">
              <a:buNone/>
            </a:pPr>
            <a:r>
              <a:rPr lang="en-US" dirty="0"/>
              <a:t>	(where g is generations, p is population size).</a:t>
            </a:r>
          </a:p>
          <a:p>
            <a:pPr lvl="1"/>
            <a:r>
              <a:rPr lang="en-US" b="1" dirty="0"/>
              <a:t>Success Criteria: </a:t>
            </a:r>
            <a:r>
              <a:rPr lang="en-US" dirty="0"/>
              <a:t>Achieves a conflict-free board (fitness score of zero).</a:t>
            </a:r>
          </a:p>
          <a:p>
            <a:pPr lvl="1"/>
            <a:r>
              <a:rPr lang="en-US" b="1" dirty="0"/>
              <a:t>Scalability:</a:t>
            </a:r>
            <a:r>
              <a:rPr lang="en-US" dirty="0"/>
              <a:t> Maintains efficiency and effectiveness as board size increases.</a:t>
            </a:r>
          </a:p>
          <a:p>
            <a:r>
              <a:rPr lang="en-US" b="1" dirty="0"/>
              <a:t>Evaluation Metrics:</a:t>
            </a:r>
          </a:p>
          <a:p>
            <a:pPr lvl="1"/>
            <a:r>
              <a:rPr lang="en-US" b="1" dirty="0"/>
              <a:t>Generations:</a:t>
            </a:r>
            <a:r>
              <a:rPr lang="en-US" dirty="0"/>
              <a:t> Tracks average and median generations to solution.</a:t>
            </a:r>
          </a:p>
          <a:p>
            <a:pPr lvl="1"/>
            <a:r>
              <a:rPr lang="en-US" b="1" dirty="0"/>
              <a:t>Success Rate: </a:t>
            </a:r>
            <a:r>
              <a:rPr lang="en-US" dirty="0"/>
              <a:t>Percentage of runs achieving a conflict-free state.</a:t>
            </a:r>
          </a:p>
          <a:p>
            <a:pPr lvl="1"/>
            <a:r>
              <a:rPr lang="en-US" b="1" dirty="0"/>
              <a:t>Computational Cost: </a:t>
            </a:r>
            <a:r>
              <a:rPr lang="en-US" dirty="0"/>
              <a:t>Monitored as board size increases to ensure</a:t>
            </a:r>
            <a:br>
              <a:rPr lang="en-US" dirty="0"/>
            </a:br>
            <a:r>
              <a:rPr lang="en-US" dirty="0"/>
              <a:t> scalability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Genetic Algorithm | Performance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1316512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681037"/>
            <a:ext cx="5456754" cy="583800"/>
          </a:xfrm>
        </p:spPr>
        <p:txBody>
          <a:bodyPr/>
          <a:lstStyle/>
          <a:p>
            <a:r>
              <a:rPr lang="en-US" dirty="0"/>
              <a:t>Min Conflict | Overview</a:t>
            </a:r>
          </a:p>
        </p:txBody>
      </p:sp>
      <p:pic>
        <p:nvPicPr>
          <p:cNvPr id="8" name="תמונה 5">
            <a:extLst>
              <a:ext uri="{FF2B5EF4-FFF2-40B4-BE49-F238E27FC236}">
                <a16:creationId xmlns:a16="http://schemas.microsoft.com/office/drawing/2014/main" id="{78B72DF3-55DA-49F2-9FAC-56C2ABAD55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r="1417"/>
          <a:stretch/>
        </p:blipFill>
        <p:spPr>
          <a:xfrm>
            <a:off x="93346" y="681037"/>
            <a:ext cx="4859654" cy="5001359"/>
          </a:xfrm>
          <a:prstGeom prst="rect">
            <a:avLst/>
          </a:prstGeom>
          <a:noFill/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44A1BD-F52C-B723-4EB0-16F11EB427B3}"/>
              </a:ext>
            </a:extLst>
          </p:cNvPr>
          <p:cNvSpPr txBox="1">
            <a:spLocks/>
          </p:cNvSpPr>
          <p:nvPr/>
        </p:nvSpPr>
        <p:spPr>
          <a:xfrm>
            <a:off x="5196840" y="803868"/>
            <a:ext cx="6842760" cy="525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The Min-Conflict algorithm for solving the N-Queens problem is a local search heuristic that efficiently resolves conflicts in queen placements on an </a:t>
            </a:r>
            <a:r>
              <a:rPr lang="en-US" dirty="0" err="1"/>
              <a:t>NxN</a:t>
            </a:r>
            <a:r>
              <a:rPr lang="en-US" dirty="0"/>
              <a:t> chessboard.</a:t>
            </a:r>
          </a:p>
          <a:p>
            <a:r>
              <a:rPr lang="en-US" dirty="0"/>
              <a:t> The goal is to arrange N queens so that no two queens threaten each other, satisfying the conditions that no two queens share the same row, column, or diagonal.</a:t>
            </a:r>
          </a:p>
          <a:p>
            <a:r>
              <a:rPr lang="en-US" dirty="0"/>
              <a:t>The algorithm begins with a random setup and continue Greedily by the number of conflict.</a:t>
            </a:r>
          </a:p>
        </p:txBody>
      </p:sp>
    </p:spTree>
    <p:extLst>
      <p:ext uri="{BB962C8B-B14F-4D97-AF65-F5344CB8AC3E}">
        <p14:creationId xmlns:p14="http://schemas.microsoft.com/office/powerpoint/2010/main" val="336694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A1EDC-CF41-4438-BB57-18569B9531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9247" y="1469745"/>
            <a:ext cx="10913505" cy="4707218"/>
          </a:xfrm>
        </p:spPr>
        <p:txBody>
          <a:bodyPr>
            <a:normAutofit/>
          </a:bodyPr>
          <a:lstStyle/>
          <a:p>
            <a:r>
              <a:rPr lang="en-US" b="1" dirty="0"/>
              <a:t>Initial Setup:</a:t>
            </a:r>
            <a:r>
              <a:rPr lang="en-US" dirty="0"/>
              <a:t> Random placement of N queens on an </a:t>
            </a:r>
            <a:r>
              <a:rPr lang="en-US" dirty="0" err="1"/>
              <a:t>NxN</a:t>
            </a:r>
            <a:r>
              <a:rPr lang="en-US" dirty="0"/>
              <a:t> board.</a:t>
            </a:r>
          </a:p>
          <a:p>
            <a:r>
              <a:rPr lang="en-US" b="1" dirty="0"/>
              <a:t>Iterative Conflict Resolution: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Adjust queen positions to minimize conflicts:</a:t>
            </a:r>
          </a:p>
          <a:p>
            <a:pPr lvl="2"/>
            <a:r>
              <a:rPr lang="en-US" dirty="0"/>
              <a:t>Select the queen with the maximum conflicts.</a:t>
            </a:r>
          </a:p>
          <a:p>
            <a:pPr lvl="2"/>
            <a:r>
              <a:rPr lang="en-US" dirty="0"/>
              <a:t>Move her to the best position in the same column.</a:t>
            </a:r>
          </a:p>
          <a:p>
            <a:pPr lvl="1"/>
            <a:r>
              <a:rPr lang="en-US" dirty="0"/>
              <a:t>Repeat until a solution is found or a step limit is reached.</a:t>
            </a:r>
          </a:p>
          <a:p>
            <a:r>
              <a:rPr lang="en-US" b="1" dirty="0"/>
              <a:t>Termination :</a:t>
            </a:r>
          </a:p>
          <a:p>
            <a:pPr lvl="1"/>
            <a:r>
              <a:rPr lang="en-US" b="1" dirty="0" err="1"/>
              <a:t>ConditionsSuccess</a:t>
            </a:r>
            <a:r>
              <a:rPr lang="en-US" b="1" dirty="0"/>
              <a:t>: </a:t>
            </a:r>
            <a:r>
              <a:rPr lang="en-US" dirty="0"/>
              <a:t>Configuration with zero conflicts (all queens</a:t>
            </a:r>
            <a:br>
              <a:rPr lang="en-US" dirty="0"/>
            </a:br>
            <a:r>
              <a:rPr lang="en-US" dirty="0"/>
              <a:t> safe).</a:t>
            </a:r>
          </a:p>
          <a:p>
            <a:pPr lvl="1"/>
            <a:r>
              <a:rPr lang="en-US" b="1" dirty="0"/>
              <a:t>Limit Reached:</a:t>
            </a:r>
            <a:r>
              <a:rPr lang="en-US" dirty="0"/>
              <a:t> Step limit reached without resolving all conflicts.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47" y="496808"/>
            <a:ext cx="10904438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Min conflict| Process</a:t>
            </a:r>
          </a:p>
        </p:txBody>
      </p:sp>
      <p:pic>
        <p:nvPicPr>
          <p:cNvPr id="4" name="תמונה 2" descr="Backtracking Example - The N Queens Problem | CodeAhoy">
            <a:extLst>
              <a:ext uri="{FF2B5EF4-FFF2-40B4-BE49-F238E27FC236}">
                <a16:creationId xmlns:a16="http://schemas.microsoft.com/office/drawing/2014/main" id="{F33C8A1A-EA8B-3B10-448E-6635ACEA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71" y="4204552"/>
            <a:ext cx="2924629" cy="2653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9037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A1EDC-CF41-4438-BB57-18569B9531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9247" y="1469744"/>
            <a:ext cx="10913505" cy="5007057"/>
          </a:xfrm>
        </p:spPr>
        <p:txBody>
          <a:bodyPr>
            <a:normAutofit/>
          </a:bodyPr>
          <a:lstStyle/>
          <a:p>
            <a:r>
              <a:rPr lang="en-US" b="1" dirty="0"/>
              <a:t>Performance: </a:t>
            </a:r>
          </a:p>
          <a:p>
            <a:pPr lvl="1"/>
            <a:r>
              <a:rPr lang="en-US" b="1" dirty="0"/>
              <a:t>Running Time: </a:t>
            </a:r>
            <a:r>
              <a:rPr lang="en-US" dirty="0"/>
              <a:t>Proportional to O(t * n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/>
              <a:t>	(where 𝑡t is the number of allowed steps).</a:t>
            </a:r>
          </a:p>
          <a:p>
            <a:pPr lvl="1"/>
            <a:r>
              <a:rPr lang="en-US" b="1" dirty="0"/>
              <a:t>Efficiency: </a:t>
            </a:r>
            <a:r>
              <a:rPr lang="en-US" dirty="0"/>
              <a:t>Aim to quickly reduce conflicts and approach near-optimal solutions. </a:t>
            </a:r>
          </a:p>
          <a:p>
            <a:pPr lvl="1"/>
            <a:r>
              <a:rPr lang="en-US" b="1" dirty="0"/>
              <a:t>Evaluation Metrics:</a:t>
            </a:r>
          </a:p>
          <a:p>
            <a:pPr lvl="2"/>
            <a:r>
              <a:rPr lang="en-US" b="1" dirty="0"/>
              <a:t>Conflict Reduction: </a:t>
            </a:r>
            <a:r>
              <a:rPr lang="en-US" dirty="0"/>
              <a:t>Track decrease in conflicts to gauge effectiveness. </a:t>
            </a:r>
          </a:p>
          <a:p>
            <a:pPr lvl="2"/>
            <a:r>
              <a:rPr lang="en-US" b="1" dirty="0"/>
              <a:t>Success Rate:</a:t>
            </a:r>
            <a:r>
              <a:rPr lang="en-US" dirty="0"/>
              <a:t> Percentage of runs achieving a conflict-free state. </a:t>
            </a:r>
          </a:p>
          <a:p>
            <a:pPr lvl="2"/>
            <a:r>
              <a:rPr lang="en-US" b="1" dirty="0"/>
              <a:t>Run-Time Efficiency: </a:t>
            </a:r>
            <a:r>
              <a:rPr lang="en-US" dirty="0"/>
              <a:t>Performance scalability with increasing board</a:t>
            </a:r>
          </a:p>
          <a:p>
            <a:pPr marL="914400" lvl="2" indent="0">
              <a:buNone/>
            </a:pPr>
            <a:r>
              <a:rPr lang="en-US" dirty="0"/>
              <a:t> sizes.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Min conflict | Performance &amp; Evaluation</a:t>
            </a:r>
          </a:p>
        </p:txBody>
      </p:sp>
      <p:pic>
        <p:nvPicPr>
          <p:cNvPr id="4" name="תמונה 2" descr="Backtracking Example - The N Queens Problem | CodeAhoy">
            <a:extLst>
              <a:ext uri="{FF2B5EF4-FFF2-40B4-BE49-F238E27FC236}">
                <a16:creationId xmlns:a16="http://schemas.microsoft.com/office/drawing/2014/main" id="{F33C8A1A-EA8B-3B10-448E-6635ACEA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171" y="3823354"/>
            <a:ext cx="2924629" cy="2653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403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</p:spPr>
        <p:txBody>
          <a:bodyPr anchor="ctr">
            <a:noAutofit/>
          </a:bodyPr>
          <a:lstStyle/>
          <a:p>
            <a:pPr algn="ctr"/>
            <a:r>
              <a:rPr lang="en-US" sz="5000" dirty="0"/>
              <a:t>Results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17C8459-0717-FD6E-4B23-F5B948A9BAE6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3" r="111" b="-1"/>
          <a:stretch/>
        </p:blipFill>
        <p:spPr bwMode="auto">
          <a:xfrm>
            <a:off x="639763" y="1470025"/>
            <a:ext cx="10904088" cy="470693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44A1BD-F52C-B723-4EB0-16F11EB427B3}"/>
              </a:ext>
            </a:extLst>
          </p:cNvPr>
          <p:cNvSpPr txBox="1">
            <a:spLocks/>
          </p:cNvSpPr>
          <p:nvPr/>
        </p:nvSpPr>
        <p:spPr>
          <a:xfrm>
            <a:off x="5196840" y="803868"/>
            <a:ext cx="6842760" cy="525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488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and Muted_ALT">
  <a:themeElements>
    <a:clrScheme name="Japan 2">
      <a:dk1>
        <a:srgbClr val="231B23"/>
      </a:dk1>
      <a:lt1>
        <a:srgbClr val="FCF5E5"/>
      </a:lt1>
      <a:dk2>
        <a:srgbClr val="231B23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31B23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5D9CFDCE-107C-4BA4-BAF5-1A16F67739C2}" vid="{98006FC8-790D-4EF4-A18C-2AD650A278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Japanese business presentation</Template>
  <TotalTime>88</TotalTime>
  <Words>660</Words>
  <Application>Microsoft Office PowerPoint</Application>
  <PresentationFormat>Widescreen</PresentationFormat>
  <Paragraphs>76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Meiryo</vt:lpstr>
      <vt:lpstr>Meiryo UI</vt:lpstr>
      <vt:lpstr>Arial</vt:lpstr>
      <vt:lpstr>Calibri</vt:lpstr>
      <vt:lpstr>Wingdings</vt:lpstr>
      <vt:lpstr>Minimal and Muted_ALT</vt:lpstr>
      <vt:lpstr>N-Queens</vt:lpstr>
      <vt:lpstr>Introduction to the N-Queens Problem</vt:lpstr>
      <vt:lpstr>Genetic Algorithm | Overview</vt:lpstr>
      <vt:lpstr>Genetic Algorithm | Process</vt:lpstr>
      <vt:lpstr>Genetic Algorithm | Performance &amp; Evaluation</vt:lpstr>
      <vt:lpstr>Min Conflict | Overview</vt:lpstr>
      <vt:lpstr>Min conflict| Process</vt:lpstr>
      <vt:lpstr>Min conflict | Performance &amp; Evaluation</vt:lpstr>
      <vt:lpstr>Results</vt:lpstr>
      <vt:lpstr>Results | Cont.</vt:lpstr>
      <vt:lpstr>Results | Cont.</vt:lpstr>
      <vt:lpstr>Results | Cont.</vt:lpstr>
      <vt:lpstr>Results | Cont.</vt:lpstr>
      <vt:lpstr>Results | Cont.</vt:lpstr>
      <vt:lpstr>Results | Cont.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Shlomi Maalumi</dc:creator>
  <cp:lastModifiedBy>Shlomi Maalumi</cp:lastModifiedBy>
  <cp:revision>3</cp:revision>
  <dcterms:created xsi:type="dcterms:W3CDTF">2024-09-10T17:03:25Z</dcterms:created>
  <dcterms:modified xsi:type="dcterms:W3CDTF">2024-09-10T18:32:20Z</dcterms:modified>
</cp:coreProperties>
</file>